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71" r:id="rId6"/>
    <p:sldId id="261" r:id="rId7"/>
    <p:sldId id="262" r:id="rId8"/>
    <p:sldId id="265" r:id="rId9"/>
    <p:sldId id="259" r:id="rId10"/>
    <p:sldId id="270" r:id="rId11"/>
    <p:sldId id="269" r:id="rId12"/>
  </p:sldIdLst>
  <p:sldSz cx="9144000" cy="5143500" type="screen16x9"/>
  <p:notesSz cx="6858000" cy="9144000"/>
  <p:embeddedFontLst>
    <p:embeddedFont>
      <p:font typeface="Atkinson Hyperlegible Next" panose="02020500000000000000" charset="0"/>
      <p:regular r:id="rId14"/>
      <p:bold r:id="rId15"/>
      <p:italic r:id="rId16"/>
      <p:boldItalic r:id="rId17"/>
    </p:embeddedFont>
    <p:embeddedFont>
      <p:font typeface="Atkinson Hyperlegible Next Light" panose="02020500000000000000" charset="0"/>
      <p:regular r:id="rId18"/>
      <p:bold r:id="rId19"/>
      <p:italic r:id="rId20"/>
      <p:boldItalic r:id="rId21"/>
    </p:embeddedFont>
    <p:embeddedFont>
      <p:font typeface="Fahkwang" panose="02020500000000000000" charset="-34"/>
      <p:regular r:id="rId22"/>
      <p:bold r:id="rId23"/>
      <p:italic r:id="rId24"/>
      <p:boldItalic r:id="rId25"/>
    </p:embeddedFont>
    <p:embeddedFont>
      <p:font typeface="Fahkwang Light" panose="02020500000000000000" charset="-34"/>
      <p:regular r:id="rId26"/>
      <p:bold r:id="rId27"/>
      <p:italic r:id="rId28"/>
      <p:boldItalic r:id="rId29"/>
    </p:embeddedFont>
    <p:embeddedFont>
      <p:font typeface="IBM Plex Sans Light" panose="02020500000000000000" charset="0"/>
      <p:regular r:id="rId30"/>
      <p:bold r:id="rId31"/>
      <p:italic r:id="rId32"/>
      <p:boldItalic r:id="rId33"/>
    </p:embeddedFont>
    <p:embeddedFont>
      <p:font typeface="Raleway" panose="02020500000000000000" charset="0"/>
      <p:regular r:id="rId34"/>
      <p:bold r:id="rId35"/>
      <p:italic r:id="rId36"/>
      <p:boldItalic r:id="rId37"/>
    </p:embeddedFont>
    <p:embeddedFont>
      <p:font typeface="文鼎粗圓" panose="020F0809000000000000" pitchFamily="49" charset="-120"/>
      <p:regular r:id="rId38"/>
    </p:embeddedFont>
    <p:embeddedFont>
      <p:font typeface="文鼎簽字筆體E" panose="04090A00000000000000" pitchFamily="82" charset="-12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F485CC-14C6-44A8-B4E0-AB33C7466C9B}">
  <a:tblStyle styleId="{85F485CC-14C6-44A8-B4E0-AB33C7466C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96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1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fb61485a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fb61485a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12750" y="569600"/>
            <a:ext cx="3939300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Fahkwang Light"/>
                <a:ea typeface="Fahkwang Light"/>
                <a:cs typeface="Fahkwang Light"/>
                <a:sym typeface="Fahkwang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76500" y="3285025"/>
            <a:ext cx="2696100" cy="10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4379700" cy="466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713250" y="3431825"/>
            <a:ext cx="32415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529500" y="1139518"/>
            <a:ext cx="31182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2"/>
          </p:nvPr>
        </p:nvSpPr>
        <p:spPr>
          <a:xfrm>
            <a:off x="5529500" y="1623236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3"/>
          </p:nvPr>
        </p:nvSpPr>
        <p:spPr>
          <a:xfrm>
            <a:off x="5529500" y="2590671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5529500" y="4041825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5"/>
          </p:nvPr>
        </p:nvSpPr>
        <p:spPr>
          <a:xfrm>
            <a:off x="5529500" y="3558107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5529500" y="2106954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7"/>
          </p:nvPr>
        </p:nvSpPr>
        <p:spPr>
          <a:xfrm>
            <a:off x="5529500" y="3074389"/>
            <a:ext cx="31131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8" hasCustomPrompt="1"/>
          </p:nvPr>
        </p:nvSpPr>
        <p:spPr>
          <a:xfrm>
            <a:off x="4309225" y="2590415"/>
            <a:ext cx="8658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 hasCustomPrompt="1"/>
          </p:nvPr>
        </p:nvSpPr>
        <p:spPr>
          <a:xfrm>
            <a:off x="4309225" y="1622808"/>
            <a:ext cx="8658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3" hasCustomPrompt="1"/>
          </p:nvPr>
        </p:nvSpPr>
        <p:spPr>
          <a:xfrm>
            <a:off x="4309225" y="3074219"/>
            <a:ext cx="8658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309225" y="3558023"/>
            <a:ext cx="8658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309225" y="1139304"/>
            <a:ext cx="865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6" hasCustomPrompt="1"/>
          </p:nvPr>
        </p:nvSpPr>
        <p:spPr>
          <a:xfrm>
            <a:off x="4309225" y="2106611"/>
            <a:ext cx="865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7" hasCustomPrompt="1"/>
          </p:nvPr>
        </p:nvSpPr>
        <p:spPr>
          <a:xfrm>
            <a:off x="4309225" y="4041826"/>
            <a:ext cx="8658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8"/>
          </p:nvPr>
        </p:nvSpPr>
        <p:spPr>
          <a:xfrm>
            <a:off x="5529500" y="655800"/>
            <a:ext cx="31182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9" hasCustomPrompt="1"/>
          </p:nvPr>
        </p:nvSpPr>
        <p:spPr>
          <a:xfrm>
            <a:off x="4309225" y="655800"/>
            <a:ext cx="865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>
            <a:spLocks noGrp="1"/>
          </p:cNvSpPr>
          <p:nvPr>
            <p:ph type="pic" idx="20"/>
          </p:nvPr>
        </p:nvSpPr>
        <p:spPr>
          <a:xfrm>
            <a:off x="433575" y="0"/>
            <a:ext cx="2806500" cy="318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HEADER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813625" y="917525"/>
            <a:ext cx="6134700" cy="106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" hasCustomPrompt="1"/>
          </p:nvPr>
        </p:nvSpPr>
        <p:spPr>
          <a:xfrm>
            <a:off x="228600" y="812813"/>
            <a:ext cx="1268400" cy="12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004200" y="3964250"/>
            <a:ext cx="59112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89850" y="882250"/>
            <a:ext cx="5562600" cy="6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189850" y="1580650"/>
            <a:ext cx="55626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022600" cy="14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609625" y="2066125"/>
            <a:ext cx="3824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 flipH="1">
            <a:off x="5715850" y="0"/>
            <a:ext cx="3428100" cy="466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40000" y="470425"/>
            <a:ext cx="50901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541300" y="1225475"/>
            <a:ext cx="4448100" cy="12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846300" y="3679800"/>
            <a:ext cx="2736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tkinson Hyperlegible Next"/>
                <a:ea typeface="Atkinson Hyperlegible Next"/>
                <a:cs typeface="Atkinson Hyperlegible Next"/>
                <a:sym typeface="Atkinson Hyperlegible N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, and includes icons,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tkinson Hyperlegible Next"/>
                <a:ea typeface="Atkinson Hyperlegible Next"/>
                <a:cs typeface="Atkinson Hyperlegible Next"/>
                <a:sym typeface="Atkinson Hyperlegible N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</a:t>
            </a:r>
            <a:endParaRPr sz="1000" b="1" u="sng">
              <a:solidFill>
                <a:schemeClr val="dk1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2"/>
          <p:cNvCxnSpPr/>
          <p:nvPr/>
        </p:nvCxnSpPr>
        <p:spPr>
          <a:xfrm>
            <a:off x="-5375" y="4709950"/>
            <a:ext cx="914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104100" y="3326325"/>
            <a:ext cx="6561900" cy="106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77375" y="3221613"/>
            <a:ext cx="1268400" cy="12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58675" y="4491225"/>
            <a:ext cx="59112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75" y="0"/>
            <a:ext cx="9144000" cy="308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228600" y="1240125"/>
            <a:ext cx="41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228600" y="3050702"/>
            <a:ext cx="41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228600" y="1812823"/>
            <a:ext cx="41103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228600" y="3623400"/>
            <a:ext cx="41103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4110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5"/>
          </p:nvPr>
        </p:nvSpPr>
        <p:spPr>
          <a:xfrm>
            <a:off x="5279524" y="0"/>
            <a:ext cx="3864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998400" cy="14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09625" y="2066125"/>
            <a:ext cx="3824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5715849" y="0"/>
            <a:ext cx="3428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2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023200" y="4160150"/>
            <a:ext cx="3658500" cy="7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●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○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■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●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○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■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●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○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Char char="■"/>
              <a:defRPr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7" r:id="rId16"/>
    <p:sldLayoutId id="2147483668" r:id="rId17"/>
    <p:sldLayoutId id="214748366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114&#23416;&#24180;&#24230;&#23478;&#24237;&#25945;&#32946;&#23526;&#26045;&#35336;&#30059;-1140916&#20462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reurl.cc/K9neQ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 title="abstract-floral-composit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0056" b="10064"/>
          <a:stretch/>
        </p:blipFill>
        <p:spPr>
          <a:xfrm>
            <a:off x="0" y="-5302"/>
            <a:ext cx="4379700" cy="4664699"/>
          </a:xfrm>
          <a:prstGeom prst="rect">
            <a:avLst/>
          </a:prstGeom>
        </p:spPr>
      </p:pic>
      <p:sp>
        <p:nvSpPr>
          <p:cNvPr id="129" name="Google Shape;129;p28"/>
          <p:cNvSpPr txBox="1">
            <a:spLocks noGrp="1"/>
          </p:cNvSpPr>
          <p:nvPr>
            <p:ph type="ctrTitle"/>
          </p:nvPr>
        </p:nvSpPr>
        <p:spPr>
          <a:xfrm>
            <a:off x="4330167" y="77307"/>
            <a:ext cx="4586749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altLang="zh-TW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114</a:t>
            </a:r>
            <a:r>
              <a:rPr lang="zh-TW" altLang="en-US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學年度</a:t>
            </a:r>
            <a:br>
              <a:rPr lang="en-US" altLang="zh-TW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</a:br>
            <a:r>
              <a:rPr lang="zh-TW" altLang="en-US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家庭教育</a:t>
            </a:r>
            <a:br>
              <a:rPr lang="en-US" altLang="zh-TW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</a:br>
            <a:r>
              <a:rPr lang="zh-TW" altLang="en-US" sz="48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推行委員會議</a:t>
            </a:r>
          </a:p>
        </p:txBody>
      </p:sp>
      <p:cxnSp>
        <p:nvCxnSpPr>
          <p:cNvPr id="131" name="Google Shape;131;p28"/>
          <p:cNvCxnSpPr/>
          <p:nvPr/>
        </p:nvCxnSpPr>
        <p:spPr>
          <a:xfrm>
            <a:off x="-5675" y="4664575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8"/>
          <p:cNvSpPr/>
          <p:nvPr/>
        </p:nvSpPr>
        <p:spPr>
          <a:xfrm>
            <a:off x="-5675" y="2825"/>
            <a:ext cx="2217600" cy="46647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graphicFrame>
        <p:nvGraphicFramePr>
          <p:cNvPr id="8" name="物件 12">
            <a:extLst>
              <a:ext uri="{FF2B5EF4-FFF2-40B4-BE49-F238E27FC236}">
                <a16:creationId xmlns:a16="http://schemas.microsoft.com/office/drawing/2014/main" id="{63FEBCDE-7CE1-441B-A90E-A7298B4AA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57824"/>
              </p:ext>
            </p:extLst>
          </p:nvPr>
        </p:nvGraphicFramePr>
        <p:xfrm>
          <a:off x="5878744" y="3774723"/>
          <a:ext cx="6270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5" imgW="3106263" imgH="4217014" progId="CorelDRAW.Graphic.9">
                  <p:embed/>
                </p:oleObj>
              </mc:Choice>
              <mc:Fallback>
                <p:oleObj name="CorelDRAW" r:id="rId5" imgW="3106263" imgH="4217014" progId="CorelDRAW.Graphic.9">
                  <p:embed/>
                  <p:pic>
                    <p:nvPicPr>
                      <p:cNvPr id="1434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744" y="3774723"/>
                        <a:ext cx="6270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14">
            <a:extLst>
              <a:ext uri="{FF2B5EF4-FFF2-40B4-BE49-F238E27FC236}">
                <a16:creationId xmlns:a16="http://schemas.microsoft.com/office/drawing/2014/main" id="{65A6B26B-F4E2-4EE0-9436-D7C5F4A8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256" y="4312847"/>
            <a:ext cx="2316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kumimoji="0" lang="en-US" altLang="zh-TW" sz="1200" dirty="0">
                <a:solidFill>
                  <a:srgbClr val="BFBFBF"/>
                </a:solidFill>
                <a:latin typeface="Kozuka Gothic Pro B" charset="0"/>
              </a:rPr>
              <a:t>ZHONG-YI  ELEMENTARY  SCHOOL</a:t>
            </a:r>
            <a:endParaRPr kumimoji="0" lang="zh-TW" altLang="en-US" sz="1200" dirty="0">
              <a:solidFill>
                <a:srgbClr val="BFBFBF"/>
              </a:solidFill>
              <a:latin typeface="Kozuka Gothic Pro B" charset="0"/>
            </a:endParaRPr>
          </a:p>
        </p:txBody>
      </p:sp>
      <p:sp>
        <p:nvSpPr>
          <p:cNvPr id="10" name="文字方塊 8">
            <a:extLst>
              <a:ext uri="{FF2B5EF4-FFF2-40B4-BE49-F238E27FC236}">
                <a16:creationId xmlns:a16="http://schemas.microsoft.com/office/drawing/2014/main" id="{208AE67E-3C29-4A02-82BB-148564E3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356" y="3933233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kumimoji="0" lang="zh-TW" altLang="en-US" sz="2000" dirty="0">
                <a:solidFill>
                  <a:srgbClr val="4D4D4D"/>
                </a:solidFill>
                <a:latin typeface="文鼎粗圓" charset="0"/>
                <a:ea typeface="文鼎粗圓" charset="0"/>
                <a:cs typeface="文鼎粗圓" charset="0"/>
              </a:rPr>
              <a:t>新北市蘆洲區忠義國小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981F7B0-D5C5-4797-A4CA-52DFE562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392" y="2627961"/>
            <a:ext cx="4586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會議時間 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: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 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114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年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 9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月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24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日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星期三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)14:30</a:t>
            </a:r>
          </a:p>
          <a:p>
            <a:endParaRPr lang="en-US" altLang="zh-TW" sz="18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  <a:p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會議地點 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: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 本校</a:t>
            </a:r>
            <a:r>
              <a:rPr lang="en-US" altLang="zh-TW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1</a:t>
            </a:r>
            <a:r>
              <a:rPr lang="zh-TW" altLang="en-US" sz="18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樓國際文教中心</a:t>
            </a:r>
            <a:endParaRPr lang="en-US" altLang="zh-TW" sz="18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613962" y="14329"/>
            <a:ext cx="4527788" cy="707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家庭教育新政策</a:t>
            </a:r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621185" y="597142"/>
            <a:ext cx="5327980" cy="3949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(1)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無論是家庭教育法，或教育部家庭教育五年中程計畫，</a:t>
            </a:r>
            <a:r>
              <a:rPr lang="zh-TW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都沒有規定，要求學校要成立校內家庭教育委員會或工作小組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。</a:t>
            </a: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zh-TW" altLang="en-US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(2)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從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113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學年起，</a:t>
            </a:r>
            <a:r>
              <a:rPr lang="zh-TW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家庭教育檢核工作，已沒有要求學校需要成立上述委員會或工作小組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。在行政規劃上，只有看各校有無制定年度家庭教育推動計畫，有無經過校長核章。</a:t>
            </a: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zh-TW" altLang="en-US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(3)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以上目的：行政減量。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(4)115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學年度起，是否還需要家庭教育推動小組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?</a:t>
            </a:r>
            <a:endParaRPr lang="zh-TW" altLang="en-US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</p:txBody>
      </p:sp>
      <p:cxnSp>
        <p:nvCxnSpPr>
          <p:cNvPr id="206" name="Google Shape;206;p31"/>
          <p:cNvCxnSpPr/>
          <p:nvPr/>
        </p:nvCxnSpPr>
        <p:spPr>
          <a:xfrm>
            <a:off x="-5675" y="4664575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31">
            <a:hlinkClick r:id="" action="ppaction://hlinkshowjump?jump=nextslide"/>
          </p:cNvPr>
          <p:cNvCxnSpPr/>
          <p:nvPr/>
        </p:nvCxnSpPr>
        <p:spPr>
          <a:xfrm>
            <a:off x="8141750" y="4921985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" name="Google Shape;273;p37" title="abstract-fluid-art-with-soft-colors-dreamy-waves (1).jpg">
            <a:extLst>
              <a:ext uri="{FF2B5EF4-FFF2-40B4-BE49-F238E27FC236}">
                <a16:creationId xmlns:a16="http://schemas.microsoft.com/office/drawing/2014/main" id="{237E1CFE-6BDA-4529-997F-69886355E96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8889" b="8880"/>
          <a:stretch/>
        </p:blipFill>
        <p:spPr>
          <a:xfrm>
            <a:off x="-9043" y="0"/>
            <a:ext cx="3428101" cy="4664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/>
          <p:nvPr/>
        </p:nvSpPr>
        <p:spPr>
          <a:xfrm>
            <a:off x="0" y="0"/>
            <a:ext cx="1816500" cy="46647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612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4764302" y="1118362"/>
            <a:ext cx="2009286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散會</a:t>
            </a:r>
            <a:endParaRPr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14" name="Google Shape;325;p41">
            <a:extLst>
              <a:ext uri="{FF2B5EF4-FFF2-40B4-BE49-F238E27FC236}">
                <a16:creationId xmlns:a16="http://schemas.microsoft.com/office/drawing/2014/main" id="{C96C1221-91DF-4085-8D2B-E6E12BB870B3}"/>
              </a:ext>
            </a:extLst>
          </p:cNvPr>
          <p:cNvSpPr txBox="1">
            <a:spLocks/>
          </p:cNvSpPr>
          <p:nvPr/>
        </p:nvSpPr>
        <p:spPr>
          <a:xfrm>
            <a:off x="4572000" y="2489824"/>
            <a:ext cx="50901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4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ahkwang Light"/>
              <a:buNone/>
              <a:defRPr sz="5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9pPr>
          </a:lstStyle>
          <a:p>
            <a:r>
              <a:rPr 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THANK YOU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276EB5-D00E-4042-815E-CEC737906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43" y="3339124"/>
            <a:ext cx="3276600" cy="1577622"/>
          </a:xfrm>
          <a:prstGeom prst="rect">
            <a:avLst/>
          </a:prstGeom>
        </p:spPr>
      </p:pic>
      <p:pic>
        <p:nvPicPr>
          <p:cNvPr id="18" name="Google Shape;128;p28" title="abstract-floral-composition.jpg">
            <a:extLst>
              <a:ext uri="{FF2B5EF4-FFF2-40B4-BE49-F238E27FC236}">
                <a16:creationId xmlns:a16="http://schemas.microsoft.com/office/drawing/2014/main" id="{EFCC0A32-5D59-4CF0-B38D-E42A6B103C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10056" b="10064"/>
          <a:stretch/>
        </p:blipFill>
        <p:spPr>
          <a:xfrm>
            <a:off x="0" y="239400"/>
            <a:ext cx="4379700" cy="4664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subTitle" idx="3"/>
          </p:nvPr>
        </p:nvSpPr>
        <p:spPr>
          <a:xfrm>
            <a:off x="4052176" y="1958061"/>
            <a:ext cx="5222090" cy="1004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30000" algn="l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陳宓佂主任、黃振峰 主任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  <a:p>
            <a:pPr marL="1530000" algn="l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陳正揚主任、林秉賢組長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268249" y="3032325"/>
            <a:ext cx="3733524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委員會成員名單：</a:t>
            </a:r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3239950" y="523679"/>
            <a:ext cx="3750768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SzPts val="3000"/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諮詢委員：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 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陳湘霖 委員</a:t>
            </a:r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6"/>
          </p:nvPr>
        </p:nvSpPr>
        <p:spPr>
          <a:xfrm>
            <a:off x="2530036" y="1340714"/>
            <a:ext cx="4016701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總 幹 事：葉雅欣 組長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subTitle" idx="7"/>
          </p:nvPr>
        </p:nvSpPr>
        <p:spPr>
          <a:xfrm>
            <a:off x="1709877" y="3968200"/>
            <a:ext cx="709491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30000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黃月慧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一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、楊雯涵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二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</a:p>
          <a:p>
            <a:pPr marL="1530000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譚可欣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三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、陳美西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四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</a:p>
          <a:p>
            <a:pPr marL="1530000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陳思瑄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五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、姚筑庭老師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六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</a:p>
          <a:p>
            <a:pPr marL="1530000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張鎧顯 老師 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科任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  <a:endParaRPr lang="zh-TW" altLang="en-US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2"/>
          </p:nvPr>
        </p:nvSpPr>
        <p:spPr>
          <a:xfrm>
            <a:off x="2952214" y="934160"/>
            <a:ext cx="3594523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執行秘書：黃德賢 主任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18"/>
          </p:nvPr>
        </p:nvSpPr>
        <p:spPr>
          <a:xfrm>
            <a:off x="3083564" y="128079"/>
            <a:ext cx="3463173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zh-TW" altLang="en-US" sz="20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總召集人：賴森華 校長</a:t>
            </a:r>
          </a:p>
        </p:txBody>
      </p:sp>
      <p:pic>
        <p:nvPicPr>
          <p:cNvPr id="196" name="Google Shape;196;p30" title="soft-white-flowers-dreamy-light.jpg"/>
          <p:cNvPicPr preferRelativeResize="0">
            <a:picLocks noGrp="1"/>
          </p:cNvPicPr>
          <p:nvPr>
            <p:ph type="pic" idx="20"/>
          </p:nvPr>
        </p:nvPicPr>
        <p:blipFill rotWithShape="1">
          <a:blip r:embed="rId3">
            <a:alphaModFix/>
          </a:blip>
          <a:srcRect t="7482" b="7490"/>
          <a:stretch/>
        </p:blipFill>
        <p:spPr>
          <a:xfrm>
            <a:off x="433575" y="0"/>
            <a:ext cx="2806499" cy="3181798"/>
          </a:xfrm>
          <a:prstGeom prst="rect">
            <a:avLst/>
          </a:prstGeom>
        </p:spPr>
      </p:pic>
      <p:sp>
        <p:nvSpPr>
          <p:cNvPr id="197" name="Google Shape;197;p30"/>
          <p:cNvSpPr/>
          <p:nvPr/>
        </p:nvSpPr>
        <p:spPr>
          <a:xfrm>
            <a:off x="1843450" y="2825"/>
            <a:ext cx="1396500" cy="31818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sp>
        <p:nvSpPr>
          <p:cNvPr id="21" name="Google Shape;179;p30">
            <a:extLst>
              <a:ext uri="{FF2B5EF4-FFF2-40B4-BE49-F238E27FC236}">
                <a16:creationId xmlns:a16="http://schemas.microsoft.com/office/drawing/2014/main" id="{1353B5A4-5564-4718-876B-80A0D365A7DA}"/>
              </a:ext>
            </a:extLst>
          </p:cNvPr>
          <p:cNvSpPr txBox="1">
            <a:spLocks/>
          </p:cNvSpPr>
          <p:nvPr/>
        </p:nvSpPr>
        <p:spPr>
          <a:xfrm>
            <a:off x="2200301" y="1762356"/>
            <a:ext cx="3703751" cy="4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800" b="0" i="0" u="none" strike="noStrike" cap="none">
                <a:solidFill>
                  <a:schemeClr val="dk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9pPr>
          </a:lstStyle>
          <a:p>
            <a:pPr marL="1530000" algn="l"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委員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行政代表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：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57D504-E1F8-4E79-903F-786F30FB6BDB}"/>
              </a:ext>
            </a:extLst>
          </p:cNvPr>
          <p:cNvSpPr/>
          <p:nvPr/>
        </p:nvSpPr>
        <p:spPr>
          <a:xfrm>
            <a:off x="3376522" y="2966103"/>
            <a:ext cx="2198038" cy="440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"/>
              </a:rPr>
              <a:t>委員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"/>
              </a:rPr>
              <a:t>教師代表</a:t>
            </a:r>
            <a:r>
              <a:rPr lang="en-US" altLang="zh-TW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"/>
              </a:rPr>
              <a:t>：</a:t>
            </a:r>
            <a:endParaRPr lang="en-US" altLang="zh-TW" sz="20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73;p37" title="abstract-fluid-art-with-soft-colors-dreamy-waves (1).jpg">
            <a:extLst>
              <a:ext uri="{FF2B5EF4-FFF2-40B4-BE49-F238E27FC236}">
                <a16:creationId xmlns:a16="http://schemas.microsoft.com/office/drawing/2014/main" id="{926E8060-83A6-49C8-9C47-3412C616C47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47003" b="45066"/>
          <a:stretch/>
        </p:blipFill>
        <p:spPr>
          <a:xfrm>
            <a:off x="-3" y="4613070"/>
            <a:ext cx="9144003" cy="496100"/>
          </a:xfrm>
          <a:prstGeom prst="rect">
            <a:avLst/>
          </a:prstGeom>
        </p:spPr>
      </p:pic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200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會議議程</a:t>
            </a:r>
            <a:endParaRPr sz="3200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506686" y="1365095"/>
            <a:ext cx="2237192" cy="572687"/>
          </a:xfrm>
          <a:prstGeom prst="roundRect">
            <a:avLst>
              <a:gd name="adj" fmla="val 50000"/>
            </a:avLst>
          </a:prstGeom>
          <a:solidFill>
            <a:srgbClr val="E9C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主席報告</a:t>
            </a:r>
            <a:endParaRPr sz="32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Atkinson Hyperlegible Next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1365870" y="2224288"/>
            <a:ext cx="4472506" cy="696927"/>
          </a:xfrm>
          <a:prstGeom prst="roundRect">
            <a:avLst>
              <a:gd name="adj" fmla="val 50000"/>
            </a:avLst>
          </a:prstGeom>
          <a:solidFill>
            <a:srgbClr val="E9C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家庭教育相關事項說明</a:t>
            </a:r>
            <a:endParaRPr sz="32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Atkinson Hyperlegible Next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77942" y="3171279"/>
            <a:ext cx="2312011" cy="572686"/>
          </a:xfrm>
          <a:prstGeom prst="roundRect">
            <a:avLst>
              <a:gd name="adj" fmla="val 50000"/>
            </a:avLst>
          </a:prstGeom>
          <a:solidFill>
            <a:srgbClr val="E9C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討論事項</a:t>
            </a:r>
            <a:endParaRPr sz="32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Atkinson Hyperlegible Next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7394527" y="4028728"/>
            <a:ext cx="1494302" cy="496103"/>
          </a:xfrm>
          <a:prstGeom prst="roundRect">
            <a:avLst>
              <a:gd name="adj" fmla="val 50000"/>
            </a:avLst>
          </a:prstGeom>
          <a:solidFill>
            <a:srgbClr val="E9C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dk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</a:rPr>
              <a:t>散會</a:t>
            </a:r>
            <a:endParaRPr sz="3200" dirty="0">
              <a:solidFill>
                <a:schemeClr val="dk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Atkinson Hyperlegible Next"/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494581" y="4520039"/>
            <a:ext cx="7793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4" name="Google Shape;154;p29"/>
          <p:cNvSpPr/>
          <p:nvPr/>
        </p:nvSpPr>
        <p:spPr>
          <a:xfrm>
            <a:off x="1516273" y="1059976"/>
            <a:ext cx="218018" cy="218018"/>
          </a:xfrm>
          <a:custGeom>
            <a:avLst/>
            <a:gdLst/>
            <a:ahLst/>
            <a:cxnLst/>
            <a:rect l="l" t="t" r="r" b="b"/>
            <a:pathLst>
              <a:path w="614134" h="614134" extrusionOk="0">
                <a:moveTo>
                  <a:pt x="527656" y="0"/>
                </a:moveTo>
                <a:lnTo>
                  <a:pt x="86478" y="0"/>
                </a:lnTo>
                <a:cubicBezTo>
                  <a:pt x="38844" y="0"/>
                  <a:pt x="0" y="38844"/>
                  <a:pt x="0" y="86478"/>
                </a:cubicBezTo>
                <a:lnTo>
                  <a:pt x="0" y="527656"/>
                </a:lnTo>
                <a:cubicBezTo>
                  <a:pt x="0" y="575290"/>
                  <a:pt x="38844" y="614134"/>
                  <a:pt x="86478" y="614134"/>
                </a:cubicBezTo>
                <a:lnTo>
                  <a:pt x="527656" y="614134"/>
                </a:lnTo>
                <a:cubicBezTo>
                  <a:pt x="575290" y="614134"/>
                  <a:pt x="614134" y="575290"/>
                  <a:pt x="614134" y="527656"/>
                </a:cubicBezTo>
                <a:lnTo>
                  <a:pt x="614134" y="86478"/>
                </a:lnTo>
                <a:cubicBezTo>
                  <a:pt x="614134" y="38844"/>
                  <a:pt x="575290" y="0"/>
                  <a:pt x="527656" y="0"/>
                </a:cubicBezTo>
                <a:close/>
                <a:moveTo>
                  <a:pt x="547787" y="527656"/>
                </a:moveTo>
                <a:cubicBezTo>
                  <a:pt x="547787" y="538714"/>
                  <a:pt x="538714" y="547504"/>
                  <a:pt x="527940" y="547504"/>
                </a:cubicBezTo>
                <a:lnTo>
                  <a:pt x="86761" y="547504"/>
                </a:lnTo>
                <a:cubicBezTo>
                  <a:pt x="75703" y="547504"/>
                  <a:pt x="66914" y="538431"/>
                  <a:pt x="66914" y="527656"/>
                </a:cubicBezTo>
                <a:lnTo>
                  <a:pt x="66914" y="86478"/>
                </a:lnTo>
                <a:cubicBezTo>
                  <a:pt x="66914" y="75420"/>
                  <a:pt x="75987" y="66630"/>
                  <a:pt x="86761" y="66630"/>
                </a:cubicBezTo>
                <a:lnTo>
                  <a:pt x="527940" y="66630"/>
                </a:lnTo>
                <a:cubicBezTo>
                  <a:pt x="538998" y="66630"/>
                  <a:pt x="547787" y="75704"/>
                  <a:pt x="547787" y="86478"/>
                </a:cubicBezTo>
                <a:lnTo>
                  <a:pt x="547787" y="527656"/>
                </a:lnTo>
                <a:close/>
                <a:moveTo>
                  <a:pt x="481157" y="192803"/>
                </a:moveTo>
                <a:lnTo>
                  <a:pt x="481157" y="225976"/>
                </a:lnTo>
                <a:cubicBezTo>
                  <a:pt x="481157" y="244406"/>
                  <a:pt x="466413" y="259150"/>
                  <a:pt x="447983" y="259150"/>
                </a:cubicBezTo>
                <a:cubicBezTo>
                  <a:pt x="429554" y="259150"/>
                  <a:pt x="414810" y="244406"/>
                  <a:pt x="414810" y="225976"/>
                </a:cubicBezTo>
                <a:lnTo>
                  <a:pt x="414810" y="199324"/>
                </a:lnTo>
                <a:lnTo>
                  <a:pt x="340524" y="199324"/>
                </a:lnTo>
                <a:lnTo>
                  <a:pt x="340524" y="414526"/>
                </a:lnTo>
                <a:lnTo>
                  <a:pt x="360371" y="414526"/>
                </a:lnTo>
                <a:cubicBezTo>
                  <a:pt x="378801" y="414526"/>
                  <a:pt x="393545" y="429270"/>
                  <a:pt x="393545" y="447700"/>
                </a:cubicBezTo>
                <a:cubicBezTo>
                  <a:pt x="393545" y="466130"/>
                  <a:pt x="378801" y="480873"/>
                  <a:pt x="360371" y="480873"/>
                </a:cubicBezTo>
                <a:lnTo>
                  <a:pt x="254046" y="480873"/>
                </a:lnTo>
                <a:cubicBezTo>
                  <a:pt x="235617" y="480873"/>
                  <a:pt x="220873" y="466130"/>
                  <a:pt x="220873" y="447700"/>
                </a:cubicBezTo>
                <a:cubicBezTo>
                  <a:pt x="220873" y="429270"/>
                  <a:pt x="235617" y="414526"/>
                  <a:pt x="254046" y="414526"/>
                </a:cubicBezTo>
                <a:lnTo>
                  <a:pt x="273894" y="414526"/>
                </a:lnTo>
                <a:lnTo>
                  <a:pt x="273894" y="199324"/>
                </a:lnTo>
                <a:lnTo>
                  <a:pt x="199608" y="199324"/>
                </a:lnTo>
                <a:lnTo>
                  <a:pt x="199608" y="225976"/>
                </a:lnTo>
                <a:cubicBezTo>
                  <a:pt x="199608" y="244406"/>
                  <a:pt x="184864" y="259150"/>
                  <a:pt x="166434" y="259150"/>
                </a:cubicBezTo>
                <a:cubicBezTo>
                  <a:pt x="148004" y="259150"/>
                  <a:pt x="133261" y="244406"/>
                  <a:pt x="133261" y="225976"/>
                </a:cubicBezTo>
                <a:lnTo>
                  <a:pt x="133261" y="192803"/>
                </a:lnTo>
                <a:cubicBezTo>
                  <a:pt x="133261" y="159913"/>
                  <a:pt x="160196" y="132977"/>
                  <a:pt x="193086" y="132977"/>
                </a:cubicBezTo>
                <a:lnTo>
                  <a:pt x="421615" y="132977"/>
                </a:lnTo>
                <a:cubicBezTo>
                  <a:pt x="454505" y="132977"/>
                  <a:pt x="481440" y="159913"/>
                  <a:pt x="481440" y="1928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9"/>
          <p:cNvGrpSpPr/>
          <p:nvPr/>
        </p:nvGrpSpPr>
        <p:grpSpPr>
          <a:xfrm>
            <a:off x="3421076" y="1895364"/>
            <a:ext cx="241571" cy="239658"/>
            <a:chOff x="2825999" y="4046158"/>
            <a:chExt cx="241571" cy="239658"/>
          </a:xfrm>
        </p:grpSpPr>
        <p:sp>
          <p:nvSpPr>
            <p:cNvPr id="156" name="Google Shape;156;p29"/>
            <p:cNvSpPr/>
            <p:nvPr/>
          </p:nvSpPr>
          <p:spPr>
            <a:xfrm>
              <a:off x="2868664" y="4153223"/>
              <a:ext cx="28384" cy="28384"/>
            </a:xfrm>
            <a:custGeom>
              <a:avLst/>
              <a:gdLst/>
              <a:ahLst/>
              <a:cxnLst/>
              <a:rect l="l" t="t" r="r" b="b"/>
              <a:pathLst>
                <a:path w="79956" h="79956" extrusionOk="0">
                  <a:moveTo>
                    <a:pt x="39978" y="79957"/>
                  </a:moveTo>
                  <a:cubicBezTo>
                    <a:pt x="17863" y="79957"/>
                    <a:pt x="0" y="62094"/>
                    <a:pt x="0" y="39978"/>
                  </a:cubicBezTo>
                  <a:cubicBezTo>
                    <a:pt x="0" y="17863"/>
                    <a:pt x="17863" y="0"/>
                    <a:pt x="39978" y="0"/>
                  </a:cubicBezTo>
                  <a:cubicBezTo>
                    <a:pt x="62094" y="0"/>
                    <a:pt x="79957" y="17863"/>
                    <a:pt x="79957" y="39978"/>
                  </a:cubicBezTo>
                  <a:cubicBezTo>
                    <a:pt x="79957" y="62094"/>
                    <a:pt x="62094" y="79957"/>
                    <a:pt x="39978" y="799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2978662" y="4107626"/>
              <a:ext cx="28384" cy="28384"/>
            </a:xfrm>
            <a:custGeom>
              <a:avLst/>
              <a:gdLst/>
              <a:ahLst/>
              <a:cxnLst/>
              <a:rect l="l" t="t" r="r" b="b"/>
              <a:pathLst>
                <a:path w="79956" h="79956" extrusionOk="0">
                  <a:moveTo>
                    <a:pt x="0" y="39978"/>
                  </a:moveTo>
                  <a:cubicBezTo>
                    <a:pt x="0" y="62094"/>
                    <a:pt x="17863" y="79956"/>
                    <a:pt x="39978" y="79956"/>
                  </a:cubicBezTo>
                  <a:cubicBezTo>
                    <a:pt x="62094" y="79956"/>
                    <a:pt x="79957" y="62094"/>
                    <a:pt x="79957" y="39978"/>
                  </a:cubicBezTo>
                  <a:cubicBezTo>
                    <a:pt x="79957" y="17863"/>
                    <a:pt x="62094" y="0"/>
                    <a:pt x="39978" y="0"/>
                  </a:cubicBezTo>
                  <a:cubicBezTo>
                    <a:pt x="17863" y="0"/>
                    <a:pt x="0" y="17863"/>
                    <a:pt x="0" y="399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887468" y="4107626"/>
              <a:ext cx="28384" cy="28384"/>
            </a:xfrm>
            <a:custGeom>
              <a:avLst/>
              <a:gdLst/>
              <a:ahLst/>
              <a:cxnLst/>
              <a:rect l="l" t="t" r="r" b="b"/>
              <a:pathLst>
                <a:path w="79956" h="79956" extrusionOk="0">
                  <a:moveTo>
                    <a:pt x="39978" y="79956"/>
                  </a:moveTo>
                  <a:cubicBezTo>
                    <a:pt x="17863" y="79956"/>
                    <a:pt x="0" y="62094"/>
                    <a:pt x="0" y="39978"/>
                  </a:cubicBezTo>
                  <a:cubicBezTo>
                    <a:pt x="0" y="17863"/>
                    <a:pt x="17863" y="0"/>
                    <a:pt x="39978" y="0"/>
                  </a:cubicBezTo>
                  <a:cubicBezTo>
                    <a:pt x="62094" y="0"/>
                    <a:pt x="79957" y="17863"/>
                    <a:pt x="79957" y="39978"/>
                  </a:cubicBezTo>
                  <a:cubicBezTo>
                    <a:pt x="79957" y="62094"/>
                    <a:pt x="62094" y="79956"/>
                    <a:pt x="39978" y="799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933166" y="4088822"/>
              <a:ext cx="28384" cy="28384"/>
            </a:xfrm>
            <a:custGeom>
              <a:avLst/>
              <a:gdLst/>
              <a:ahLst/>
              <a:cxnLst/>
              <a:rect l="l" t="t" r="r" b="b"/>
              <a:pathLst>
                <a:path w="79956" h="79956" extrusionOk="0">
                  <a:moveTo>
                    <a:pt x="0" y="39978"/>
                  </a:moveTo>
                  <a:cubicBezTo>
                    <a:pt x="0" y="62094"/>
                    <a:pt x="17863" y="79956"/>
                    <a:pt x="39978" y="79956"/>
                  </a:cubicBezTo>
                  <a:cubicBezTo>
                    <a:pt x="62094" y="79956"/>
                    <a:pt x="79957" y="62094"/>
                    <a:pt x="79957" y="39978"/>
                  </a:cubicBezTo>
                  <a:cubicBezTo>
                    <a:pt x="79957" y="17863"/>
                    <a:pt x="62094" y="0"/>
                    <a:pt x="39978" y="0"/>
                  </a:cubicBezTo>
                  <a:cubicBezTo>
                    <a:pt x="17863" y="0"/>
                    <a:pt x="0" y="17863"/>
                    <a:pt x="0" y="399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825999" y="4046158"/>
              <a:ext cx="241571" cy="239658"/>
            </a:xfrm>
            <a:custGeom>
              <a:avLst/>
              <a:gdLst/>
              <a:ahLst/>
              <a:cxnLst/>
              <a:rect l="l" t="t" r="r" b="b"/>
              <a:pathLst>
                <a:path w="680481" h="675093" extrusionOk="0">
                  <a:moveTo>
                    <a:pt x="269074" y="673109"/>
                  </a:moveTo>
                  <a:cubicBezTo>
                    <a:pt x="275028" y="674527"/>
                    <a:pt x="281266" y="675094"/>
                    <a:pt x="287220" y="675094"/>
                  </a:cubicBezTo>
                  <a:cubicBezTo>
                    <a:pt x="306784" y="675094"/>
                    <a:pt x="325780" y="668289"/>
                    <a:pt x="341375" y="655814"/>
                  </a:cubicBezTo>
                  <a:cubicBezTo>
                    <a:pt x="361789" y="639369"/>
                    <a:pt x="373414" y="614985"/>
                    <a:pt x="373414" y="588616"/>
                  </a:cubicBezTo>
                  <a:lnTo>
                    <a:pt x="373414" y="552891"/>
                  </a:lnTo>
                  <a:cubicBezTo>
                    <a:pt x="373414" y="527373"/>
                    <a:pt x="394396" y="506391"/>
                    <a:pt x="419914" y="506391"/>
                  </a:cubicBezTo>
                  <a:lnTo>
                    <a:pt x="515181" y="506391"/>
                  </a:lnTo>
                  <a:cubicBezTo>
                    <a:pt x="558845" y="506391"/>
                    <a:pt x="599958" y="489663"/>
                    <a:pt x="631146" y="459041"/>
                  </a:cubicBezTo>
                  <a:cubicBezTo>
                    <a:pt x="662335" y="428420"/>
                    <a:pt x="679914" y="387591"/>
                    <a:pt x="680481" y="343927"/>
                  </a:cubicBezTo>
                  <a:cubicBezTo>
                    <a:pt x="680481" y="342226"/>
                    <a:pt x="680481" y="340241"/>
                    <a:pt x="680481" y="338539"/>
                  </a:cubicBezTo>
                  <a:cubicBezTo>
                    <a:pt x="679631" y="151691"/>
                    <a:pt x="527089" y="0"/>
                    <a:pt x="340241" y="0"/>
                  </a:cubicBezTo>
                  <a:lnTo>
                    <a:pt x="339674" y="0"/>
                  </a:lnTo>
                  <a:cubicBezTo>
                    <a:pt x="248943" y="0"/>
                    <a:pt x="163599" y="35725"/>
                    <a:pt x="99520" y="99804"/>
                  </a:cubicBezTo>
                  <a:cubicBezTo>
                    <a:pt x="35442" y="164166"/>
                    <a:pt x="0" y="249510"/>
                    <a:pt x="0" y="340241"/>
                  </a:cubicBezTo>
                  <a:cubicBezTo>
                    <a:pt x="0" y="418496"/>
                    <a:pt x="27219" y="495050"/>
                    <a:pt x="76838" y="555726"/>
                  </a:cubicBezTo>
                  <a:cubicBezTo>
                    <a:pt x="125605" y="615552"/>
                    <a:pt x="193937" y="656948"/>
                    <a:pt x="269074" y="673109"/>
                  </a:cubicBezTo>
                  <a:close/>
                  <a:moveTo>
                    <a:pt x="339674" y="66347"/>
                  </a:moveTo>
                  <a:lnTo>
                    <a:pt x="340241" y="66347"/>
                  </a:lnTo>
                  <a:cubicBezTo>
                    <a:pt x="490514" y="66347"/>
                    <a:pt x="613284" y="188550"/>
                    <a:pt x="614134" y="338823"/>
                  </a:cubicBezTo>
                  <a:cubicBezTo>
                    <a:pt x="614134" y="340241"/>
                    <a:pt x="614134" y="341658"/>
                    <a:pt x="614134" y="343359"/>
                  </a:cubicBezTo>
                  <a:cubicBezTo>
                    <a:pt x="613567" y="396664"/>
                    <a:pt x="569336" y="440045"/>
                    <a:pt x="515465" y="440045"/>
                  </a:cubicBezTo>
                  <a:lnTo>
                    <a:pt x="420197" y="440045"/>
                  </a:lnTo>
                  <a:cubicBezTo>
                    <a:pt x="357820" y="440045"/>
                    <a:pt x="307351" y="490797"/>
                    <a:pt x="307351" y="552891"/>
                  </a:cubicBezTo>
                  <a:lnTo>
                    <a:pt x="307351" y="588616"/>
                  </a:lnTo>
                  <a:cubicBezTo>
                    <a:pt x="307351" y="596839"/>
                    <a:pt x="302814" y="601942"/>
                    <a:pt x="299979" y="604211"/>
                  </a:cubicBezTo>
                  <a:cubicBezTo>
                    <a:pt x="297143" y="606479"/>
                    <a:pt x="291473" y="609881"/>
                    <a:pt x="283250" y="608180"/>
                  </a:cubicBezTo>
                  <a:cubicBezTo>
                    <a:pt x="157928" y="581528"/>
                    <a:pt x="66914" y="468965"/>
                    <a:pt x="66914" y="340524"/>
                  </a:cubicBezTo>
                  <a:cubicBezTo>
                    <a:pt x="66914" y="189968"/>
                    <a:pt x="189401" y="66914"/>
                    <a:pt x="340241" y="666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29"/>
          <p:cNvGrpSpPr/>
          <p:nvPr/>
        </p:nvGrpSpPr>
        <p:grpSpPr>
          <a:xfrm>
            <a:off x="6500848" y="2881674"/>
            <a:ext cx="232210" cy="218118"/>
            <a:chOff x="3676971" y="3049410"/>
            <a:chExt cx="232210" cy="218118"/>
          </a:xfrm>
        </p:grpSpPr>
        <p:sp>
          <p:nvSpPr>
            <p:cNvPr id="170" name="Google Shape;170;p29"/>
            <p:cNvSpPr/>
            <p:nvPr/>
          </p:nvSpPr>
          <p:spPr>
            <a:xfrm>
              <a:off x="3676971" y="3049410"/>
              <a:ext cx="232210" cy="218118"/>
            </a:xfrm>
            <a:custGeom>
              <a:avLst/>
              <a:gdLst/>
              <a:ahLst/>
              <a:cxnLst/>
              <a:rect l="l" t="t" r="r" b="b"/>
              <a:pathLst>
                <a:path w="654112" h="614417" extrusionOk="0">
                  <a:moveTo>
                    <a:pt x="567635" y="283"/>
                  </a:moveTo>
                  <a:lnTo>
                    <a:pt x="86478" y="283"/>
                  </a:lnTo>
                  <a:cubicBezTo>
                    <a:pt x="38844" y="283"/>
                    <a:pt x="0" y="39128"/>
                    <a:pt x="0" y="86761"/>
                  </a:cubicBezTo>
                  <a:lnTo>
                    <a:pt x="0" y="428419"/>
                  </a:lnTo>
                  <a:cubicBezTo>
                    <a:pt x="0" y="476053"/>
                    <a:pt x="38844" y="514897"/>
                    <a:pt x="86478" y="514897"/>
                  </a:cubicBezTo>
                  <a:lnTo>
                    <a:pt x="132977" y="514897"/>
                  </a:lnTo>
                  <a:lnTo>
                    <a:pt x="132977" y="581244"/>
                  </a:lnTo>
                  <a:cubicBezTo>
                    <a:pt x="132977" y="593436"/>
                    <a:pt x="139499" y="604494"/>
                    <a:pt x="149989" y="610165"/>
                  </a:cubicBezTo>
                  <a:cubicBezTo>
                    <a:pt x="155093" y="613000"/>
                    <a:pt x="160764" y="614418"/>
                    <a:pt x="166151" y="614418"/>
                  </a:cubicBezTo>
                  <a:cubicBezTo>
                    <a:pt x="172388" y="614418"/>
                    <a:pt x="178343" y="612716"/>
                    <a:pt x="183730" y="609314"/>
                  </a:cubicBezTo>
                  <a:lnTo>
                    <a:pt x="336555" y="514614"/>
                  </a:lnTo>
                  <a:lnTo>
                    <a:pt x="567635" y="514614"/>
                  </a:lnTo>
                  <a:cubicBezTo>
                    <a:pt x="615268" y="514614"/>
                    <a:pt x="654112" y="475770"/>
                    <a:pt x="654112" y="428136"/>
                  </a:cubicBezTo>
                  <a:lnTo>
                    <a:pt x="654112" y="86478"/>
                  </a:lnTo>
                  <a:cubicBezTo>
                    <a:pt x="654112" y="38844"/>
                    <a:pt x="615268" y="0"/>
                    <a:pt x="567635" y="0"/>
                  </a:cubicBezTo>
                  <a:close/>
                  <a:moveTo>
                    <a:pt x="587766" y="428136"/>
                  </a:moveTo>
                  <a:cubicBezTo>
                    <a:pt x="587766" y="439194"/>
                    <a:pt x="578976" y="447983"/>
                    <a:pt x="567918" y="447983"/>
                  </a:cubicBezTo>
                  <a:lnTo>
                    <a:pt x="327481" y="447983"/>
                  </a:lnTo>
                  <a:cubicBezTo>
                    <a:pt x="321244" y="447983"/>
                    <a:pt x="315289" y="449684"/>
                    <a:pt x="309902" y="453087"/>
                  </a:cubicBezTo>
                  <a:lnTo>
                    <a:pt x="199891" y="521135"/>
                  </a:lnTo>
                  <a:lnTo>
                    <a:pt x="199891" y="481157"/>
                  </a:lnTo>
                  <a:cubicBezTo>
                    <a:pt x="199891" y="462727"/>
                    <a:pt x="184864" y="447983"/>
                    <a:pt x="166718" y="447983"/>
                  </a:cubicBezTo>
                  <a:lnTo>
                    <a:pt x="87045" y="447983"/>
                  </a:lnTo>
                  <a:cubicBezTo>
                    <a:pt x="75987" y="447983"/>
                    <a:pt x="67197" y="439194"/>
                    <a:pt x="67197" y="428136"/>
                  </a:cubicBezTo>
                  <a:lnTo>
                    <a:pt x="67197" y="86478"/>
                  </a:lnTo>
                  <a:cubicBezTo>
                    <a:pt x="67197" y="75420"/>
                    <a:pt x="75987" y="66630"/>
                    <a:pt x="87045" y="66630"/>
                  </a:cubicBezTo>
                  <a:lnTo>
                    <a:pt x="568202" y="66630"/>
                  </a:lnTo>
                  <a:cubicBezTo>
                    <a:pt x="579260" y="66630"/>
                    <a:pt x="588049" y="75420"/>
                    <a:pt x="588049" y="86478"/>
                  </a:cubicBezTo>
                  <a:lnTo>
                    <a:pt x="588049" y="428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3732139" y="3143501"/>
              <a:ext cx="122234" cy="42509"/>
            </a:xfrm>
            <a:custGeom>
              <a:avLst/>
              <a:gdLst/>
              <a:ahLst/>
              <a:cxnLst/>
              <a:rect l="l" t="t" r="r" b="b"/>
              <a:pathLst>
                <a:path w="344322" h="119744" extrusionOk="0">
                  <a:moveTo>
                    <a:pt x="288164" y="9167"/>
                  </a:moveTo>
                  <a:cubicBezTo>
                    <a:pt x="224936" y="68425"/>
                    <a:pt x="124565" y="68142"/>
                    <a:pt x="54816" y="8033"/>
                  </a:cubicBezTo>
                  <a:cubicBezTo>
                    <a:pt x="40922" y="-3876"/>
                    <a:pt x="19941" y="-2458"/>
                    <a:pt x="8033" y="11718"/>
                  </a:cubicBezTo>
                  <a:cubicBezTo>
                    <a:pt x="-3876" y="25612"/>
                    <a:pt x="-2458" y="46593"/>
                    <a:pt x="11718" y="58501"/>
                  </a:cubicBezTo>
                  <a:cubicBezTo>
                    <a:pt x="57651" y="97913"/>
                    <a:pt x="115775" y="119745"/>
                    <a:pt x="174750" y="119745"/>
                  </a:cubicBezTo>
                  <a:lnTo>
                    <a:pt x="175601" y="119745"/>
                  </a:lnTo>
                  <a:cubicBezTo>
                    <a:pt x="235143" y="119745"/>
                    <a:pt x="291283" y="97346"/>
                    <a:pt x="333813" y="57651"/>
                  </a:cubicBezTo>
                  <a:cubicBezTo>
                    <a:pt x="347139" y="44892"/>
                    <a:pt x="347990" y="23910"/>
                    <a:pt x="335231" y="10868"/>
                  </a:cubicBezTo>
                  <a:cubicBezTo>
                    <a:pt x="322755" y="-2742"/>
                    <a:pt x="301774" y="-3309"/>
                    <a:pt x="288447" y="9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3810071" y="3100971"/>
              <a:ext cx="28284" cy="28284"/>
            </a:xfrm>
            <a:custGeom>
              <a:avLst/>
              <a:gdLst/>
              <a:ahLst/>
              <a:cxnLst/>
              <a:rect l="l" t="t" r="r" b="b"/>
              <a:pathLst>
                <a:path w="79673" h="79672" extrusionOk="0">
                  <a:moveTo>
                    <a:pt x="39837" y="79673"/>
                  </a:moveTo>
                  <a:lnTo>
                    <a:pt x="39837" y="79673"/>
                  </a:lnTo>
                  <a:cubicBezTo>
                    <a:pt x="54297" y="79673"/>
                    <a:pt x="67056" y="72301"/>
                    <a:pt x="74144" y="60109"/>
                  </a:cubicBezTo>
                  <a:cubicBezTo>
                    <a:pt x="81516" y="47350"/>
                    <a:pt x="81516" y="32039"/>
                    <a:pt x="74144" y="19564"/>
                  </a:cubicBezTo>
                  <a:cubicBezTo>
                    <a:pt x="67056" y="7372"/>
                    <a:pt x="54297" y="0"/>
                    <a:pt x="39837" y="0"/>
                  </a:cubicBezTo>
                  <a:lnTo>
                    <a:pt x="39837" y="0"/>
                  </a:lnTo>
                  <a:cubicBezTo>
                    <a:pt x="25376" y="0"/>
                    <a:pt x="12617" y="7372"/>
                    <a:pt x="5529" y="19564"/>
                  </a:cubicBezTo>
                  <a:cubicBezTo>
                    <a:pt x="-1843" y="32323"/>
                    <a:pt x="-1843" y="47634"/>
                    <a:pt x="5529" y="60109"/>
                  </a:cubicBezTo>
                  <a:cubicBezTo>
                    <a:pt x="12617" y="72301"/>
                    <a:pt x="25660" y="79673"/>
                    <a:pt x="39837" y="796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3748904" y="3100971"/>
              <a:ext cx="28284" cy="28284"/>
            </a:xfrm>
            <a:custGeom>
              <a:avLst/>
              <a:gdLst/>
              <a:ahLst/>
              <a:cxnLst/>
              <a:rect l="l" t="t" r="r" b="b"/>
              <a:pathLst>
                <a:path w="79673" h="79672" extrusionOk="0">
                  <a:moveTo>
                    <a:pt x="39837" y="79673"/>
                  </a:moveTo>
                  <a:lnTo>
                    <a:pt x="39837" y="79673"/>
                  </a:lnTo>
                  <a:cubicBezTo>
                    <a:pt x="54297" y="79673"/>
                    <a:pt x="67056" y="72301"/>
                    <a:pt x="74144" y="60109"/>
                  </a:cubicBezTo>
                  <a:cubicBezTo>
                    <a:pt x="81516" y="47350"/>
                    <a:pt x="81516" y="32039"/>
                    <a:pt x="74144" y="19564"/>
                  </a:cubicBezTo>
                  <a:cubicBezTo>
                    <a:pt x="67056" y="7372"/>
                    <a:pt x="54297" y="0"/>
                    <a:pt x="39837" y="0"/>
                  </a:cubicBezTo>
                  <a:lnTo>
                    <a:pt x="39837" y="0"/>
                  </a:lnTo>
                  <a:cubicBezTo>
                    <a:pt x="25376" y="0"/>
                    <a:pt x="12617" y="7372"/>
                    <a:pt x="5529" y="19564"/>
                  </a:cubicBezTo>
                  <a:cubicBezTo>
                    <a:pt x="-1843" y="32323"/>
                    <a:pt x="-1843" y="47634"/>
                    <a:pt x="5529" y="60109"/>
                  </a:cubicBezTo>
                  <a:cubicBezTo>
                    <a:pt x="12617" y="72301"/>
                    <a:pt x="25660" y="79673"/>
                    <a:pt x="39837" y="796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29"/>
          <p:cNvSpPr/>
          <p:nvPr/>
        </p:nvSpPr>
        <p:spPr>
          <a:xfrm>
            <a:off x="8059086" y="3743965"/>
            <a:ext cx="228895" cy="222245"/>
          </a:xfrm>
          <a:custGeom>
            <a:avLst/>
            <a:gdLst/>
            <a:ahLst/>
            <a:cxnLst/>
            <a:rect l="l" t="t" r="r" b="b"/>
            <a:pathLst>
              <a:path w="644775" h="626042" extrusionOk="0">
                <a:moveTo>
                  <a:pt x="425301" y="280415"/>
                </a:moveTo>
                <a:lnTo>
                  <a:pt x="552891" y="280415"/>
                </a:lnTo>
                <a:cubicBezTo>
                  <a:pt x="593153" y="280415"/>
                  <a:pt x="626043" y="247525"/>
                  <a:pt x="626043" y="207263"/>
                </a:cubicBezTo>
                <a:lnTo>
                  <a:pt x="626043" y="79673"/>
                </a:lnTo>
                <a:cubicBezTo>
                  <a:pt x="626043" y="39411"/>
                  <a:pt x="593153" y="6521"/>
                  <a:pt x="552891" y="6521"/>
                </a:cubicBezTo>
                <a:lnTo>
                  <a:pt x="425301" y="6521"/>
                </a:lnTo>
                <a:cubicBezTo>
                  <a:pt x="385039" y="6521"/>
                  <a:pt x="352149" y="39411"/>
                  <a:pt x="352149" y="79673"/>
                </a:cubicBezTo>
                <a:lnTo>
                  <a:pt x="352149" y="207263"/>
                </a:lnTo>
                <a:cubicBezTo>
                  <a:pt x="352149" y="247525"/>
                  <a:pt x="385039" y="280415"/>
                  <a:pt x="425301" y="280415"/>
                </a:cubicBezTo>
                <a:close/>
                <a:moveTo>
                  <a:pt x="418779" y="79673"/>
                </a:moveTo>
                <a:cubicBezTo>
                  <a:pt x="418779" y="75987"/>
                  <a:pt x="421898" y="73152"/>
                  <a:pt x="425301" y="73152"/>
                </a:cubicBezTo>
                <a:lnTo>
                  <a:pt x="552891" y="73152"/>
                </a:lnTo>
                <a:cubicBezTo>
                  <a:pt x="556577" y="73152"/>
                  <a:pt x="559412" y="76271"/>
                  <a:pt x="559412" y="79673"/>
                </a:cubicBezTo>
                <a:lnTo>
                  <a:pt x="559412" y="207263"/>
                </a:lnTo>
                <a:cubicBezTo>
                  <a:pt x="559412" y="210949"/>
                  <a:pt x="556293" y="213784"/>
                  <a:pt x="552891" y="213784"/>
                </a:cubicBezTo>
                <a:lnTo>
                  <a:pt x="425301" y="213784"/>
                </a:lnTo>
                <a:cubicBezTo>
                  <a:pt x="421615" y="213784"/>
                  <a:pt x="418779" y="210666"/>
                  <a:pt x="418779" y="207263"/>
                </a:cubicBezTo>
                <a:lnTo>
                  <a:pt x="418779" y="79673"/>
                </a:lnTo>
                <a:close/>
                <a:moveTo>
                  <a:pt x="204711" y="352149"/>
                </a:moveTo>
                <a:lnTo>
                  <a:pt x="77121" y="352149"/>
                </a:lnTo>
                <a:cubicBezTo>
                  <a:pt x="36859" y="352149"/>
                  <a:pt x="3969" y="385039"/>
                  <a:pt x="3969" y="425301"/>
                </a:cubicBezTo>
                <a:lnTo>
                  <a:pt x="3969" y="552891"/>
                </a:lnTo>
                <a:cubicBezTo>
                  <a:pt x="3969" y="593153"/>
                  <a:pt x="36859" y="626043"/>
                  <a:pt x="77121" y="626043"/>
                </a:cubicBezTo>
                <a:lnTo>
                  <a:pt x="204711" y="626043"/>
                </a:lnTo>
                <a:cubicBezTo>
                  <a:pt x="244973" y="626043"/>
                  <a:pt x="277863" y="593153"/>
                  <a:pt x="277863" y="552891"/>
                </a:cubicBezTo>
                <a:lnTo>
                  <a:pt x="277863" y="425301"/>
                </a:lnTo>
                <a:cubicBezTo>
                  <a:pt x="277863" y="385039"/>
                  <a:pt x="244973" y="352149"/>
                  <a:pt x="204711" y="352149"/>
                </a:cubicBezTo>
                <a:close/>
                <a:moveTo>
                  <a:pt x="211516" y="552891"/>
                </a:moveTo>
                <a:cubicBezTo>
                  <a:pt x="211516" y="556577"/>
                  <a:pt x="208681" y="559412"/>
                  <a:pt x="204995" y="559412"/>
                </a:cubicBezTo>
                <a:lnTo>
                  <a:pt x="77405" y="559412"/>
                </a:lnTo>
                <a:cubicBezTo>
                  <a:pt x="73719" y="559412"/>
                  <a:pt x="70883" y="556577"/>
                  <a:pt x="70883" y="552891"/>
                </a:cubicBezTo>
                <a:lnTo>
                  <a:pt x="70883" y="425301"/>
                </a:lnTo>
                <a:cubicBezTo>
                  <a:pt x="70883" y="421615"/>
                  <a:pt x="74002" y="418779"/>
                  <a:pt x="77405" y="418779"/>
                </a:cubicBezTo>
                <a:lnTo>
                  <a:pt x="204995" y="418779"/>
                </a:lnTo>
                <a:cubicBezTo>
                  <a:pt x="208681" y="418779"/>
                  <a:pt x="211516" y="421898"/>
                  <a:pt x="211516" y="425301"/>
                </a:cubicBezTo>
                <a:lnTo>
                  <a:pt x="211516" y="552891"/>
                </a:lnTo>
                <a:close/>
                <a:moveTo>
                  <a:pt x="143468" y="0"/>
                </a:moveTo>
                <a:cubicBezTo>
                  <a:pt x="64362" y="0"/>
                  <a:pt x="0" y="64362"/>
                  <a:pt x="0" y="143468"/>
                </a:cubicBezTo>
                <a:cubicBezTo>
                  <a:pt x="0" y="222574"/>
                  <a:pt x="64362" y="286936"/>
                  <a:pt x="143468" y="286936"/>
                </a:cubicBezTo>
                <a:cubicBezTo>
                  <a:pt x="222574" y="286936"/>
                  <a:pt x="286936" y="222574"/>
                  <a:pt x="286936" y="143468"/>
                </a:cubicBezTo>
                <a:cubicBezTo>
                  <a:pt x="286936" y="64362"/>
                  <a:pt x="222574" y="0"/>
                  <a:pt x="143468" y="0"/>
                </a:cubicBezTo>
                <a:close/>
                <a:moveTo>
                  <a:pt x="143468" y="220589"/>
                </a:moveTo>
                <a:cubicBezTo>
                  <a:pt x="100938" y="220589"/>
                  <a:pt x="66347" y="185998"/>
                  <a:pt x="66347" y="143468"/>
                </a:cubicBezTo>
                <a:cubicBezTo>
                  <a:pt x="66347" y="100938"/>
                  <a:pt x="100938" y="66347"/>
                  <a:pt x="143468" y="66347"/>
                </a:cubicBezTo>
                <a:cubicBezTo>
                  <a:pt x="185998" y="66347"/>
                  <a:pt x="220589" y="100938"/>
                  <a:pt x="220589" y="143468"/>
                </a:cubicBezTo>
                <a:cubicBezTo>
                  <a:pt x="220589" y="185998"/>
                  <a:pt x="185998" y="220589"/>
                  <a:pt x="143468" y="220589"/>
                </a:cubicBezTo>
                <a:close/>
                <a:moveTo>
                  <a:pt x="634265" y="518583"/>
                </a:moveTo>
                <a:lnTo>
                  <a:pt x="544952" y="374548"/>
                </a:lnTo>
                <a:cubicBezTo>
                  <a:pt x="532477" y="354701"/>
                  <a:pt x="511211" y="342792"/>
                  <a:pt x="487678" y="342792"/>
                </a:cubicBezTo>
                <a:cubicBezTo>
                  <a:pt x="464145" y="342792"/>
                  <a:pt x="442880" y="354701"/>
                  <a:pt x="430404" y="374548"/>
                </a:cubicBezTo>
                <a:lnTo>
                  <a:pt x="341091" y="518583"/>
                </a:lnTo>
                <a:cubicBezTo>
                  <a:pt x="328048" y="539565"/>
                  <a:pt x="327481" y="565650"/>
                  <a:pt x="339390" y="587199"/>
                </a:cubicBezTo>
                <a:cubicBezTo>
                  <a:pt x="351298" y="608464"/>
                  <a:pt x="373697" y="621790"/>
                  <a:pt x="398365" y="621790"/>
                </a:cubicBezTo>
                <a:lnTo>
                  <a:pt x="577275" y="621790"/>
                </a:lnTo>
                <a:cubicBezTo>
                  <a:pt x="601659" y="621790"/>
                  <a:pt x="624341" y="608464"/>
                  <a:pt x="636250" y="587199"/>
                </a:cubicBezTo>
                <a:cubicBezTo>
                  <a:pt x="648158" y="565650"/>
                  <a:pt x="647591" y="539281"/>
                  <a:pt x="634548" y="518583"/>
                </a:cubicBezTo>
                <a:close/>
                <a:moveTo>
                  <a:pt x="577558" y="555443"/>
                </a:moveTo>
                <a:cubicBezTo>
                  <a:pt x="577558" y="555443"/>
                  <a:pt x="577558" y="555443"/>
                  <a:pt x="577275" y="555443"/>
                </a:cubicBezTo>
                <a:lnTo>
                  <a:pt x="398081" y="555443"/>
                </a:lnTo>
                <a:cubicBezTo>
                  <a:pt x="398081" y="555443"/>
                  <a:pt x="397798" y="553742"/>
                  <a:pt x="397798" y="553742"/>
                </a:cubicBezTo>
                <a:lnTo>
                  <a:pt x="487111" y="409706"/>
                </a:lnTo>
                <a:lnTo>
                  <a:pt x="488529" y="409706"/>
                </a:lnTo>
                <a:lnTo>
                  <a:pt x="577842" y="553742"/>
                </a:lnTo>
                <a:lnTo>
                  <a:pt x="577842" y="55544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 title="abstract-fluid-art-with-soft-colors-dreamy-waves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25373" b="25377"/>
          <a:stretch/>
        </p:blipFill>
        <p:spPr>
          <a:xfrm>
            <a:off x="75" y="0"/>
            <a:ext cx="9144003" cy="3080701"/>
          </a:xfrm>
          <a:prstGeom prst="rect">
            <a:avLst/>
          </a:prstGeom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319300" y="3326313"/>
            <a:ext cx="7932529" cy="10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5400" dirty="0">
                <a:latin typeface="文鼎簽字筆體E" panose="04090A00000000000000" pitchFamily="82" charset="-120"/>
                <a:ea typeface="文鼎簽字筆體E" panose="04090A00000000000000" pitchFamily="82" charset="-120"/>
                <a:sym typeface="Arial"/>
              </a:rPr>
              <a:t>主席報告</a:t>
            </a:r>
            <a:endParaRPr lang="en-US" altLang="zh-TW" sz="5400" dirty="0">
              <a:latin typeface="文鼎簽字筆體E" panose="04090A00000000000000" pitchFamily="82" charset="-120"/>
              <a:ea typeface="文鼎簽字筆體E" panose="04090A00000000000000" pitchFamily="82" charset="-120"/>
              <a:sym typeface="Arial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 idx="2"/>
          </p:nvPr>
        </p:nvSpPr>
        <p:spPr>
          <a:xfrm>
            <a:off x="377375" y="3221613"/>
            <a:ext cx="1268400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6" name="Google Shape;216;p32"/>
          <p:cNvSpPr/>
          <p:nvPr/>
        </p:nvSpPr>
        <p:spPr>
          <a:xfrm>
            <a:off x="4580175" y="0"/>
            <a:ext cx="4563900" cy="30807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cxnSp>
        <p:nvCxnSpPr>
          <p:cNvPr id="217" name="Google Shape;217;p32">
            <a:hlinkClick r:id="" action="ppaction://hlinkshowjump?jump=nextslide"/>
          </p:cNvPr>
          <p:cNvCxnSpPr/>
          <p:nvPr/>
        </p:nvCxnSpPr>
        <p:spPr>
          <a:xfrm>
            <a:off x="610700" y="4705585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 title="abstract-fluid-art-with-soft-colors-dreamy-waves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25373" b="25377"/>
          <a:stretch/>
        </p:blipFill>
        <p:spPr>
          <a:xfrm>
            <a:off x="75" y="0"/>
            <a:ext cx="9144003" cy="3080701"/>
          </a:xfrm>
          <a:prstGeom prst="rect">
            <a:avLst/>
          </a:prstGeom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319300" y="3326313"/>
            <a:ext cx="7932529" cy="10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5400" dirty="0">
                <a:latin typeface="文鼎簽字筆體E" panose="04090A00000000000000" pitchFamily="82" charset="-120"/>
                <a:ea typeface="文鼎簽字筆體E" panose="04090A00000000000000" pitchFamily="82" charset="-120"/>
                <a:sym typeface="Arial"/>
              </a:rPr>
              <a:t>家庭教育相關事項說明</a:t>
            </a:r>
            <a:endParaRPr lang="en-US" altLang="zh-TW" sz="5400" dirty="0">
              <a:latin typeface="文鼎簽字筆體E" panose="04090A00000000000000" pitchFamily="82" charset="-120"/>
              <a:ea typeface="文鼎簽字筆體E" panose="04090A00000000000000" pitchFamily="82" charset="-120"/>
              <a:sym typeface="Arial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 idx="2"/>
          </p:nvPr>
        </p:nvSpPr>
        <p:spPr>
          <a:xfrm>
            <a:off x="377375" y="3221613"/>
            <a:ext cx="1268400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altLang="zh-TW" dirty="0"/>
              <a:t>2</a:t>
            </a:r>
            <a:endParaRPr dirty="0"/>
          </a:p>
        </p:txBody>
      </p:sp>
      <p:sp>
        <p:nvSpPr>
          <p:cNvPr id="216" name="Google Shape;216;p32"/>
          <p:cNvSpPr/>
          <p:nvPr/>
        </p:nvSpPr>
        <p:spPr>
          <a:xfrm>
            <a:off x="4580175" y="0"/>
            <a:ext cx="4563900" cy="30807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cxnSp>
        <p:nvCxnSpPr>
          <p:cNvPr id="217" name="Google Shape;217;p32">
            <a:hlinkClick r:id="" action="ppaction://hlinkshowjump?jump=nextslide"/>
          </p:cNvPr>
          <p:cNvCxnSpPr/>
          <p:nvPr/>
        </p:nvCxnSpPr>
        <p:spPr>
          <a:xfrm>
            <a:off x="610700" y="4705585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87041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33"/>
          <p:cNvCxnSpPr/>
          <p:nvPr/>
        </p:nvCxnSpPr>
        <p:spPr>
          <a:xfrm>
            <a:off x="-5675" y="4664575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3">
            <a:hlinkClick r:id="" action="ppaction://hlinkshowjump?jump=nextslide"/>
          </p:cNvPr>
          <p:cNvCxnSpPr/>
          <p:nvPr/>
        </p:nvCxnSpPr>
        <p:spPr>
          <a:xfrm>
            <a:off x="8141750" y="4921985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6" name="群組 21">
            <a:extLst>
              <a:ext uri="{FF2B5EF4-FFF2-40B4-BE49-F238E27FC236}">
                <a16:creationId xmlns:a16="http://schemas.microsoft.com/office/drawing/2014/main" id="{BEF725CA-BF5D-461A-96A5-48EC13338117}"/>
              </a:ext>
            </a:extLst>
          </p:cNvPr>
          <p:cNvGrpSpPr>
            <a:grpSpLocks/>
          </p:cNvGrpSpPr>
          <p:nvPr/>
        </p:nvGrpSpPr>
        <p:grpSpPr bwMode="auto">
          <a:xfrm>
            <a:off x="449181" y="662338"/>
            <a:ext cx="8243887" cy="3413669"/>
            <a:chOff x="3072773" y="2348880"/>
            <a:chExt cx="5315651" cy="194465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7B1446-2B07-4774-9C90-C362975A46C0}"/>
                </a:ext>
              </a:extLst>
            </p:cNvPr>
            <p:cNvSpPr/>
            <p:nvPr/>
          </p:nvSpPr>
          <p:spPr>
            <a:xfrm>
              <a:off x="3072773" y="2348880"/>
              <a:ext cx="5315651" cy="879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5382" tIns="76200" rIns="76200" bIns="76200" spcCol="1270" anchor="ctr"/>
            <a:lstStyle/>
            <a:p>
              <a:pPr>
                <a:defRPr/>
              </a:pPr>
              <a:r>
                <a:rPr lang="en-US" altLang="zh-TW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  <a:cs typeface="新細明體" charset="0"/>
                </a:rPr>
                <a:t>(</a:t>
              </a:r>
              <a:r>
                <a:rPr lang="zh-TW" altLang="en-US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  <a:cs typeface="新細明體" charset="0"/>
                </a:rPr>
                <a:t>一</a:t>
              </a:r>
              <a:r>
                <a:rPr lang="en-US" altLang="zh-TW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  <a:cs typeface="新細明體" charset="0"/>
                </a:rPr>
                <a:t>)</a:t>
              </a:r>
              <a:r>
                <a:rPr lang="zh-TW" altLang="en-US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  <a:cs typeface="新細明體" charset="0"/>
                </a:rPr>
                <a:t>感謝教師於本學期確實執行各項家庭教育的宣導與教學工作。</a:t>
              </a:r>
              <a:endParaRPr lang="zh-TW" altLang="zh-TW" sz="4400" b="1" dirty="0">
                <a:solidFill>
                  <a:schemeClr val="tx2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新細明體" charset="0"/>
              </a:endParaRPr>
            </a:p>
          </p:txBody>
        </p:sp>
        <p:grpSp>
          <p:nvGrpSpPr>
            <p:cNvPr id="8" name="群組 12">
              <a:extLst>
                <a:ext uri="{FF2B5EF4-FFF2-40B4-BE49-F238E27FC236}">
                  <a16:creationId xmlns:a16="http://schemas.microsoft.com/office/drawing/2014/main" id="{80E75356-E0AD-4936-AB91-94CB008CD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059" y="3414523"/>
              <a:ext cx="5314365" cy="879009"/>
              <a:chOff x="1101923" y="1296141"/>
              <a:chExt cx="5314365" cy="879009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34ED0ED-773F-4B2E-9520-65CBBC9BE13A}"/>
                  </a:ext>
                </a:extLst>
              </p:cNvPr>
              <p:cNvSpPr/>
              <p:nvPr/>
            </p:nvSpPr>
            <p:spPr>
              <a:xfrm>
                <a:off x="1100637" y="1295538"/>
                <a:ext cx="5315651" cy="87958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68506DE-307E-4904-894F-A25B9052E876}"/>
                  </a:ext>
                </a:extLst>
              </p:cNvPr>
              <p:cNvSpPr/>
              <p:nvPr/>
            </p:nvSpPr>
            <p:spPr>
              <a:xfrm>
                <a:off x="1100637" y="1295538"/>
                <a:ext cx="5315651" cy="879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95382" tIns="76200" rIns="76200" bIns="76200" spcCol="1270" anchor="ctr"/>
              <a:lstStyle/>
              <a:p>
                <a:pPr>
                  <a:defRPr/>
                </a:pPr>
                <a:r>
                  <a:rPr lang="en-US" altLang="zh-TW" sz="3200" dirty="0">
                    <a:solidFill>
                      <a:schemeClr val="tx1"/>
                    </a:solidFill>
                    <a:latin typeface="文鼎簽字筆體E" panose="04090A00000000000000" pitchFamily="82" charset="-120"/>
                    <a:ea typeface="文鼎簽字筆體E" panose="04090A00000000000000" pitchFamily="82" charset="-120"/>
                  </a:rPr>
                  <a:t>(二)</a:t>
                </a:r>
                <a:r>
                  <a:rPr lang="zh-TW" altLang="zh-TW" sz="3200" dirty="0">
                    <a:solidFill>
                      <a:schemeClr val="tx1"/>
                    </a:solidFill>
                    <a:latin typeface="文鼎簽字筆體E" panose="04090A00000000000000" pitchFamily="82" charset="-120"/>
                    <a:ea typeface="文鼎簽字筆體E" panose="04090A00000000000000" pitchFamily="82" charset="-120"/>
                  </a:rPr>
                  <a:t>依家庭教育法規定，</a:t>
                </a:r>
                <a:r>
                  <a:rPr lang="zh-TW" altLang="en-US" sz="3200" dirty="0">
                    <a:solidFill>
                      <a:schemeClr val="tx1"/>
                    </a:solidFill>
                    <a:latin typeface="文鼎簽字筆體E" panose="04090A00000000000000" pitchFamily="82" charset="-120"/>
                    <a:ea typeface="文鼎簽字筆體E" panose="04090A00000000000000" pitchFamily="82" charset="-120"/>
                  </a:rPr>
                  <a:t>每學年應在正式課程外實施四小時以上家庭教育課程及活動。</a:t>
                </a:r>
                <a:endParaRPr lang="zh-TW" altLang="zh-TW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228600" y="87082"/>
            <a:ext cx="48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defRPr/>
            </a:pPr>
            <a:r>
              <a:rPr lang="zh-TW" altLang="en-US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Arial"/>
              </a:rPr>
              <a:t>親職教育講座</a:t>
            </a:r>
            <a:r>
              <a:rPr lang="en-US" altLang="zh-TW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Arial"/>
              </a:rPr>
              <a:t>-</a:t>
            </a:r>
            <a:br>
              <a:rPr lang="en-US" altLang="zh-TW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Arial"/>
              </a:rPr>
            </a:br>
            <a:r>
              <a:rPr lang="en-US" altLang="zh-TW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Arial"/>
              </a:rPr>
              <a:t>114</a:t>
            </a:r>
            <a:r>
              <a:rPr lang="zh-TW" altLang="en-US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Arial"/>
              </a:rPr>
              <a:t>學年度上學期規劃</a:t>
            </a:r>
            <a:endParaRPr lang="en-US" altLang="zh-TW" sz="32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Arial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3"/>
          </p:nvPr>
        </p:nvSpPr>
        <p:spPr>
          <a:xfrm>
            <a:off x="554599" y="1492850"/>
            <a:ext cx="41103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主題：別在迷網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—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別讓孩子成為</a:t>
            </a:r>
            <a:r>
              <a:rPr lang="en-US" altLang="zh-TW" sz="2000" dirty="0" err="1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3C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網路宅世代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  <a:p>
            <a:pPr marL="0" lvl="0" indent="0"/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講師：楊</a:t>
            </a:r>
            <a:r>
              <a:rPr lang="zh-TW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世凡</a:t>
            </a:r>
            <a:endParaRPr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4"/>
          </p:nvPr>
        </p:nvSpPr>
        <p:spPr>
          <a:xfrm>
            <a:off x="528960" y="2926798"/>
            <a:ext cx="41103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主題：啟動小孩自動與自律的教養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</a:endParaRPr>
          </a:p>
          <a:p>
            <a:pPr marL="0" lvl="0" indent="0"/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講師：</a:t>
            </a:r>
            <a:r>
              <a:rPr lang="zh-TW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莊明勳</a:t>
            </a:r>
            <a:endParaRPr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554599" y="1131583"/>
            <a:ext cx="4953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114.11.15(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週六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) 09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：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00-12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：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 Light"/>
              </a:rPr>
              <a:t>00 </a:t>
            </a:r>
            <a:endParaRPr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 Light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2"/>
          </p:nvPr>
        </p:nvSpPr>
        <p:spPr>
          <a:xfrm>
            <a:off x="569706" y="2532960"/>
            <a:ext cx="41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114.12.6(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週六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) 09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：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00-12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：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</a:rPr>
              <a:t> 00 </a:t>
            </a:r>
            <a:endParaRPr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</a:endParaRPr>
          </a:p>
        </p:txBody>
      </p:sp>
      <p:sp>
        <p:nvSpPr>
          <p:cNvPr id="11" name="Google Shape;232;p34">
            <a:extLst>
              <a:ext uri="{FF2B5EF4-FFF2-40B4-BE49-F238E27FC236}">
                <a16:creationId xmlns:a16="http://schemas.microsoft.com/office/drawing/2014/main" id="{1ABD1EE9-DB76-4E51-AB2B-B2CD9DF242B3}"/>
              </a:ext>
            </a:extLst>
          </p:cNvPr>
          <p:cNvSpPr txBox="1">
            <a:spLocks/>
          </p:cNvSpPr>
          <p:nvPr/>
        </p:nvSpPr>
        <p:spPr>
          <a:xfrm>
            <a:off x="554598" y="3732461"/>
            <a:ext cx="6619087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2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 Next Light"/>
              <a:buNone/>
              <a:defRPr sz="1400" b="0" i="0" u="none" strike="noStrike" cap="none">
                <a:solidFill>
                  <a:schemeClr val="dk1"/>
                </a:solidFill>
                <a:latin typeface="Atkinson Hyperlegible Next Light"/>
                <a:ea typeface="Atkinson Hyperlegible Next Light"/>
                <a:cs typeface="Atkinson Hyperlegible Next Light"/>
                <a:sym typeface="Atkinson Hyperlegible Next Light"/>
              </a:defRPr>
            </a:lvl9pPr>
          </a:lstStyle>
          <a:p>
            <a:pPr marL="0" indent="0"/>
            <a:r>
              <a:rPr lang="zh-TW" altLang="en-US" sz="200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「幸福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甜甜圈親職成長團體」課程，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  <a:p>
            <a:pPr marL="0" indent="0"/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主題：正向教養與溝通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  <a:p>
            <a:pPr marL="0" indent="0"/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堂課一期， 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(11/14(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五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11/21(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五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、</a:t>
            </a:r>
            <a:endParaRPr lang="en-US" altLang="zh-TW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  <a:p>
            <a:pPr marL="0" indent="0"/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11/28(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五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12/5(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五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下午</a:t>
            </a:r>
            <a:r>
              <a:rPr lang="en-US" altLang="zh-TW" sz="2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+mn-cs"/>
                <a:sym typeface="Fahkwang"/>
              </a:rPr>
              <a:t>13:30</a:t>
            </a:r>
            <a:endParaRPr lang="zh-TW" altLang="en-US" sz="2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+mn-cs"/>
              <a:sym typeface="Fahkwang"/>
            </a:endParaRPr>
          </a:p>
        </p:txBody>
      </p:sp>
      <p:sp>
        <p:nvSpPr>
          <p:cNvPr id="13" name="Google Shape;4763;p57">
            <a:extLst>
              <a:ext uri="{FF2B5EF4-FFF2-40B4-BE49-F238E27FC236}">
                <a16:creationId xmlns:a16="http://schemas.microsoft.com/office/drawing/2014/main" id="{0AD4EFB6-D226-49A6-B597-D35CA5DE4EE8}"/>
              </a:ext>
            </a:extLst>
          </p:cNvPr>
          <p:cNvSpPr/>
          <p:nvPr/>
        </p:nvSpPr>
        <p:spPr>
          <a:xfrm>
            <a:off x="329146" y="1351702"/>
            <a:ext cx="281753" cy="215116"/>
          </a:xfrm>
          <a:custGeom>
            <a:avLst/>
            <a:gdLst/>
            <a:ahLst/>
            <a:cxnLst/>
            <a:rect l="l" t="t" r="r" b="b"/>
            <a:pathLst>
              <a:path w="11526" h="8800" extrusionOk="0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319;p40" title="translucent-floral-composition.jpg">
            <a:extLst>
              <a:ext uri="{FF2B5EF4-FFF2-40B4-BE49-F238E27FC236}">
                <a16:creationId xmlns:a16="http://schemas.microsoft.com/office/drawing/2014/main" id="{9B3AB993-CAB4-4756-A9B0-E9BADE8277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2633" b="2642"/>
          <a:stretch/>
        </p:blipFill>
        <p:spPr>
          <a:xfrm>
            <a:off x="5094514" y="-9299"/>
            <a:ext cx="4079700" cy="51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20;p40">
            <a:extLst>
              <a:ext uri="{FF2B5EF4-FFF2-40B4-BE49-F238E27FC236}">
                <a16:creationId xmlns:a16="http://schemas.microsoft.com/office/drawing/2014/main" id="{B2648BD3-2117-44B6-BB15-3BAF0F23BD01}"/>
              </a:ext>
            </a:extLst>
          </p:cNvPr>
          <p:cNvSpPr/>
          <p:nvPr/>
        </p:nvSpPr>
        <p:spPr>
          <a:xfrm>
            <a:off x="7090200" y="57077"/>
            <a:ext cx="2053800" cy="51528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sp>
        <p:nvSpPr>
          <p:cNvPr id="18" name="Google Shape;4763;p57">
            <a:extLst>
              <a:ext uri="{FF2B5EF4-FFF2-40B4-BE49-F238E27FC236}">
                <a16:creationId xmlns:a16="http://schemas.microsoft.com/office/drawing/2014/main" id="{1AD39C72-F806-4504-A09F-1A9FA7747514}"/>
              </a:ext>
            </a:extLst>
          </p:cNvPr>
          <p:cNvSpPr/>
          <p:nvPr/>
        </p:nvSpPr>
        <p:spPr>
          <a:xfrm>
            <a:off x="317557" y="2728753"/>
            <a:ext cx="281753" cy="215116"/>
          </a:xfrm>
          <a:custGeom>
            <a:avLst/>
            <a:gdLst/>
            <a:ahLst/>
            <a:cxnLst/>
            <a:rect l="l" t="t" r="r" b="b"/>
            <a:pathLst>
              <a:path w="11526" h="8800" extrusionOk="0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763;p57">
            <a:extLst>
              <a:ext uri="{FF2B5EF4-FFF2-40B4-BE49-F238E27FC236}">
                <a16:creationId xmlns:a16="http://schemas.microsoft.com/office/drawing/2014/main" id="{94C10C96-89E3-4EA1-9A90-D6F27374EBE2}"/>
              </a:ext>
            </a:extLst>
          </p:cNvPr>
          <p:cNvSpPr/>
          <p:nvPr/>
        </p:nvSpPr>
        <p:spPr>
          <a:xfrm>
            <a:off x="317557" y="3878682"/>
            <a:ext cx="281753" cy="215116"/>
          </a:xfrm>
          <a:custGeom>
            <a:avLst/>
            <a:gdLst/>
            <a:ahLst/>
            <a:cxnLst/>
            <a:rect l="l" t="t" r="r" b="b"/>
            <a:pathLst>
              <a:path w="11526" h="8800" extrusionOk="0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7" title="abstract-fluid-art-with-soft-colors-dreamy-waves (1)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89" b="8880"/>
          <a:stretch/>
        </p:blipFill>
        <p:spPr>
          <a:xfrm>
            <a:off x="0" y="0"/>
            <a:ext cx="9144003" cy="5143502"/>
          </a:xfrm>
          <a:prstGeom prst="rect">
            <a:avLst/>
          </a:prstGeom>
        </p:spPr>
      </p:pic>
      <p:sp>
        <p:nvSpPr>
          <p:cNvPr id="274" name="Google Shape;274;p37"/>
          <p:cNvSpPr/>
          <p:nvPr/>
        </p:nvSpPr>
        <p:spPr>
          <a:xfrm>
            <a:off x="4560900" y="-9425"/>
            <a:ext cx="4583100" cy="51528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451200" y="459007"/>
            <a:ext cx="3958568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altLang="zh-TW" sz="4400" dirty="0"/>
              <a:t>0</a:t>
            </a:r>
            <a:r>
              <a:rPr lang="en-US" altLang="zh-TW" sz="4400" dirty="0"/>
              <a:t>3</a:t>
            </a:r>
            <a:r>
              <a:rPr lang="zh-TW" altLang="en-US" sz="44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討論事項</a:t>
            </a:r>
            <a:endParaRPr sz="4400" dirty="0"/>
          </a:p>
        </p:txBody>
      </p:sp>
      <p:sp>
        <p:nvSpPr>
          <p:cNvPr id="5" name="Google Shape;275;p37">
            <a:extLst>
              <a:ext uri="{FF2B5EF4-FFF2-40B4-BE49-F238E27FC236}">
                <a16:creationId xmlns:a16="http://schemas.microsoft.com/office/drawing/2014/main" id="{E01E83BB-69AB-4487-8F47-8A389C46197A}"/>
              </a:ext>
            </a:extLst>
          </p:cNvPr>
          <p:cNvSpPr txBox="1">
            <a:spLocks/>
          </p:cNvSpPr>
          <p:nvPr/>
        </p:nvSpPr>
        <p:spPr>
          <a:xfrm>
            <a:off x="1937656" y="4116608"/>
            <a:ext cx="6852900" cy="7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0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ahkwang Light"/>
              <a:buNone/>
              <a:defRPr sz="2600" b="0" i="0" u="none" strike="noStrike" cap="none">
                <a:solidFill>
                  <a:schemeClr val="dk1"/>
                </a:solidFill>
                <a:latin typeface="Fahkwang Light"/>
                <a:ea typeface="Fahkwang Light"/>
                <a:cs typeface="Fahkwang Light"/>
                <a:sym typeface="Fahkwang Light"/>
              </a:defRPr>
            </a:lvl9pPr>
          </a:lstStyle>
          <a:p>
            <a:r>
              <a:rPr lang="en-US" altLang="zh-TW" sz="44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hlinkClick r:id="rId4" action="ppaction://hlinkfile"/>
              </a:rPr>
              <a:t>114</a:t>
            </a:r>
            <a:r>
              <a:rPr lang="zh-TW" altLang="zh-TW" sz="44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hlinkClick r:id="rId4" action="ppaction://hlinkfile"/>
              </a:rPr>
              <a:t>學年家庭教育實施計畫</a:t>
            </a:r>
            <a:endParaRPr lang="zh-TW" altLang="zh-TW" sz="44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endParaRPr lang="zh-TW" altLang="en-US" sz="4400" dirty="0"/>
          </a:p>
        </p:txBody>
      </p:sp>
      <p:cxnSp>
        <p:nvCxnSpPr>
          <p:cNvPr id="6" name="Google Shape;217;p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4D3E17-DB2D-41B4-A417-5A6D941B477B}"/>
              </a:ext>
            </a:extLst>
          </p:cNvPr>
          <p:cNvCxnSpPr/>
          <p:nvPr/>
        </p:nvCxnSpPr>
        <p:spPr>
          <a:xfrm>
            <a:off x="846674" y="1121727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 title="soft-focus-floral-composit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86" r="1286" b="9305"/>
          <a:stretch/>
        </p:blipFill>
        <p:spPr>
          <a:xfrm flipH="1">
            <a:off x="5715850" y="0"/>
            <a:ext cx="3428100" cy="4664699"/>
          </a:xfrm>
          <a:prstGeom prst="rect">
            <a:avLst/>
          </a:prstGeom>
        </p:spPr>
      </p:pic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125328" y="125016"/>
            <a:ext cx="6498772" cy="707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家庭教育課程活動資料彙整</a:t>
            </a:r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179690" y="1091753"/>
            <a:ext cx="5327980" cy="2170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zh-TW" altLang="zh-TW" sz="2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請協助提醒學年老師將</a:t>
            </a:r>
            <a:r>
              <a:rPr lang="zh-TW" altLang="zh-TW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家庭教育相關活動</a:t>
            </a:r>
            <a:r>
              <a:rPr lang="zh-TW" altLang="zh-TW" sz="2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確實融入課程實施，並於期末將相關的教學活動設計、學習單及照片製作</a:t>
            </a:r>
            <a:r>
              <a:rPr lang="zh-TW" altLang="zh-TW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成果寄給</a:t>
            </a:r>
            <a:r>
              <a:rPr lang="en-US" altLang="zh-TW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(</a:t>
            </a:r>
            <a:r>
              <a:rPr lang="zh-TW" altLang="en-US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或</a:t>
            </a:r>
            <a:r>
              <a:rPr lang="en-US" altLang="zh-TW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LINE)</a:t>
            </a:r>
            <a:r>
              <a:rPr lang="zh-TW" altLang="zh-TW" sz="2800" dirty="0">
                <a:solidFill>
                  <a:srgbClr val="7030A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社教組</a:t>
            </a:r>
            <a:r>
              <a:rPr lang="zh-TW" altLang="zh-TW" sz="2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彙整後，公告於</a:t>
            </a:r>
            <a:r>
              <a:rPr lang="zh-TW" altLang="zh-TW" sz="2800" dirty="0">
                <a:solidFill>
                  <a:schemeClr val="tx2">
                    <a:lumMod val="50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輔導處網頁</a:t>
            </a:r>
            <a:r>
              <a:rPr lang="en-US" altLang="zh-TW" sz="2800" dirty="0">
                <a:solidFill>
                  <a:schemeClr val="tx2">
                    <a:lumMod val="50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/</a:t>
            </a:r>
            <a:r>
              <a:rPr lang="zh-TW" altLang="zh-TW" sz="2800" dirty="0">
                <a:solidFill>
                  <a:schemeClr val="tx2">
                    <a:lumMod val="50000"/>
                  </a:schemeClr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Fahkwang Light"/>
              </a:rPr>
              <a:t>家庭教育專區</a:t>
            </a:r>
            <a:endParaRPr sz="2800" dirty="0">
              <a:solidFill>
                <a:schemeClr val="tx2">
                  <a:lumMod val="50000"/>
                </a:schemeClr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Fahkwang Light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5715850" y="0"/>
            <a:ext cx="1816500" cy="46647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tkinson Hyperlegible Next Light"/>
              <a:ea typeface="Atkinson Hyperlegible Next Light"/>
              <a:cs typeface="Atkinson Hyperlegible Next Light"/>
              <a:sym typeface="Atkinson Hyperlegible Next Light"/>
            </a:endParaRPr>
          </a:p>
        </p:txBody>
      </p:sp>
      <p:cxnSp>
        <p:nvCxnSpPr>
          <p:cNvPr id="206" name="Google Shape;206;p31"/>
          <p:cNvCxnSpPr/>
          <p:nvPr/>
        </p:nvCxnSpPr>
        <p:spPr>
          <a:xfrm>
            <a:off x="-5675" y="4664575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31">
            <a:hlinkClick r:id="" action="ppaction://hlinkshowjump?jump=nextslide"/>
          </p:cNvPr>
          <p:cNvCxnSpPr/>
          <p:nvPr/>
        </p:nvCxnSpPr>
        <p:spPr>
          <a:xfrm>
            <a:off x="8141750" y="4921985"/>
            <a:ext cx="70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7316D51-7D03-4EB8-9E35-4DD422E1D2F9}"/>
              </a:ext>
            </a:extLst>
          </p:cNvPr>
          <p:cNvSpPr/>
          <p:nvPr/>
        </p:nvSpPr>
        <p:spPr>
          <a:xfrm>
            <a:off x="2843680" y="3945520"/>
            <a:ext cx="286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Atkinson Hyperlegible Nex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1800" dirty="0" err="1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Atkinson Hyperlegible Nex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reurl.cc</a:t>
            </a:r>
            <a:r>
              <a:rPr lang="en-US" altLang="zh-TW" sz="1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Atkinson Hyperlegible Nex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1800" dirty="0" err="1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Atkinson Hyperlegible Nex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K9neQe</a:t>
            </a:r>
            <a:endParaRPr lang="en-US" altLang="zh-TW" sz="18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  <a:cs typeface="Fahkwang Light"/>
              <a:sym typeface="Atkinson Hyperlegible Next Light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  <a:cs typeface="Fahkwang Light"/>
                <a:sym typeface="Atkinson Hyperlegible Next Light"/>
              </a:rPr>
              <a:t>忠義國小家庭教育網站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eative Watercolor by Slidesgo">
  <a:themeElements>
    <a:clrScheme name="Simple Light">
      <a:dk1>
        <a:srgbClr val="2C1414"/>
      </a:dk1>
      <a:lt1>
        <a:srgbClr val="F0D9CC"/>
      </a:lt1>
      <a:dk2>
        <a:srgbClr val="2C1414"/>
      </a:dk2>
      <a:lt2>
        <a:srgbClr val="E9C3A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490</Words>
  <Application>Microsoft Office PowerPoint</Application>
  <PresentationFormat>如螢幕大小 (16:9)</PresentationFormat>
  <Paragraphs>57</Paragraphs>
  <Slides>11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5" baseType="lpstr">
      <vt:lpstr>文鼎簽字筆體E</vt:lpstr>
      <vt:lpstr>Atkinson Hyperlegible Next Light</vt:lpstr>
      <vt:lpstr>Atkinson Hyperlegible Next</vt:lpstr>
      <vt:lpstr>新細明體</vt:lpstr>
      <vt:lpstr>Raleway</vt:lpstr>
      <vt:lpstr>Kozuka Gothic Pro B</vt:lpstr>
      <vt:lpstr>IBM Plex Sans Light</vt:lpstr>
      <vt:lpstr>Fahkwang</vt:lpstr>
      <vt:lpstr>Darker Grotesque SemiBold</vt:lpstr>
      <vt:lpstr>Fahkwang Light</vt:lpstr>
      <vt:lpstr>文鼎粗圓</vt:lpstr>
      <vt:lpstr>Arial</vt:lpstr>
      <vt:lpstr>Creative Watercolor by Slidesgo</vt:lpstr>
      <vt:lpstr>CorelDRAW</vt:lpstr>
      <vt:lpstr>114學年度 家庭教育 推行委員會議</vt:lpstr>
      <vt:lpstr>委員會成員名單：</vt:lpstr>
      <vt:lpstr>會議議程</vt:lpstr>
      <vt:lpstr>主席報告</vt:lpstr>
      <vt:lpstr>家庭教育相關事項說明</vt:lpstr>
      <vt:lpstr>PowerPoint 簡報</vt:lpstr>
      <vt:lpstr>親職教育講座- 114學年度上學期規劃</vt:lpstr>
      <vt:lpstr>03 討論事項</vt:lpstr>
      <vt:lpstr>家庭教育課程活動資料彙整</vt:lpstr>
      <vt:lpstr>家庭教育新政策</vt:lpstr>
      <vt:lpstr>散會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WATERCOLOR</dc:title>
  <dc:creator>Administrator</dc:creator>
  <cp:lastModifiedBy>Administrator</cp:lastModifiedBy>
  <cp:revision>18</cp:revision>
  <dcterms:modified xsi:type="dcterms:W3CDTF">2025-10-02T12:38:46Z</dcterms:modified>
</cp:coreProperties>
</file>